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0.tif" ContentType="image/tiff"/>
  <Override PartName="/ppt/media/image19.tif" ContentType="image/tiff"/>
  <Override PartName="/ppt/media/image18.tif" ContentType="image/tiff"/>
  <Override PartName="/ppt/media/image17.tif" ContentType="image/tiff"/>
  <Override PartName="/ppt/media/image16.tif" ContentType="image/tiff"/>
  <Override PartName="/ppt/media/image15.tif" ContentType="image/tiff"/>
  <Override PartName="/ppt/media/image14.tif" ContentType="image/tiff"/>
  <Override PartName="/ppt/media/image13.tif" ContentType="image/tiff"/>
  <Override PartName="/ppt/media/image12.tif" ContentType="image/tiff"/>
  <Override PartName="/ppt/media/image11.tif" ContentType="image/tiff"/>
  <Override PartName="/ppt/media/image4.png" ContentType="image/png"/>
  <Override PartName="/ppt/media/image8.tif" ContentType="image/tiff"/>
  <Override PartName="/ppt/media/image3.png" ContentType="image/png"/>
  <Override PartName="/ppt/media/image2.png" ContentType="image/png"/>
  <Override PartName="/ppt/media/image21.tif" ContentType="image/tiff"/>
  <Override PartName="/ppt/media/image1.png" ContentType="image/png"/>
  <Override PartName="/ppt/media/image5.jpeg" ContentType="image/jpeg"/>
  <Override PartName="/ppt/media/image22.jpeg" ContentType="image/jpeg"/>
  <Override PartName="/ppt/media/image6.png" ContentType="image/png"/>
  <Override PartName="/ppt/media/image7.png" ContentType="image/png"/>
  <Override PartName="/ppt/media/image10.tif" ContentType="image/tiff"/>
  <Override PartName="/ppt/media/image9.tif" ContentType="image/tiff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png>
</file>

<file path=ppt/media/image20.tif>
</file>

<file path=ppt/media/image21.tif>
</file>

<file path=ppt/media/image22.jpeg>
</file>

<file path=ppt/media/image3.png>
</file>

<file path=ppt/media/image4.png>
</file>

<file path=ppt/media/image5.jpeg>
</file>

<file path=ppt/media/image6.png>
</file>

<file path=ppt/media/image7.png>
</file>

<file path=ppt/media/image8.tif>
</file>

<file path=ppt/media/image9.t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LevelClick to edit Master text styles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1/28/21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F1BCD4B-E4BA-4CB8-AC40-1D637E428D77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1/28/21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330BA48-48CD-4C73-934C-E318E8A87F7F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tif"/><Relationship Id="rId2" Type="http://schemas.openxmlformats.org/officeDocument/2006/relationships/image" Target="../media/image9.tif"/><Relationship Id="rId3" Type="http://schemas.openxmlformats.org/officeDocument/2006/relationships/image" Target="../media/image10.tif"/><Relationship Id="rId4" Type="http://schemas.openxmlformats.org/officeDocument/2006/relationships/image" Target="../media/image11.tif"/><Relationship Id="rId5" Type="http://schemas.openxmlformats.org/officeDocument/2006/relationships/image" Target="../media/image12.tif"/><Relationship Id="rId6" Type="http://schemas.openxmlformats.org/officeDocument/2006/relationships/image" Target="../media/image13.tif"/><Relationship Id="rId7" Type="http://schemas.openxmlformats.org/officeDocument/2006/relationships/image" Target="../media/image14.tif"/><Relationship Id="rId8" Type="http://schemas.openxmlformats.org/officeDocument/2006/relationships/image" Target="../media/image15.tif"/><Relationship Id="rId9" Type="http://schemas.openxmlformats.org/officeDocument/2006/relationships/image" Target="../media/image16.tif"/><Relationship Id="rId10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7.tif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8.tif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9.tif"/><Relationship Id="rId2" Type="http://schemas.openxmlformats.org/officeDocument/2006/relationships/image" Target="../media/image20.tif"/><Relationship Id="rId3" Type="http://schemas.openxmlformats.org/officeDocument/2006/relationships/image" Target="../media/image21.tif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4" descr=""/>
          <p:cNvPicPr/>
          <p:nvPr/>
        </p:nvPicPr>
        <p:blipFill>
          <a:blip r:embed="rId1"/>
          <a:stretch/>
        </p:blipFill>
        <p:spPr>
          <a:xfrm>
            <a:off x="0" y="2520"/>
            <a:ext cx="9143640" cy="6852960"/>
          </a:xfrm>
          <a:prstGeom prst="rect">
            <a:avLst/>
          </a:prstGeom>
          <a:ln>
            <a:noFill/>
          </a:ln>
        </p:spPr>
      </p:pic>
      <p:pic>
        <p:nvPicPr>
          <p:cNvPr id="79" name="Picture 3" descr=""/>
          <p:cNvPicPr/>
          <p:nvPr/>
        </p:nvPicPr>
        <p:blipFill>
          <a:blip r:embed="rId2"/>
          <a:stretch/>
        </p:blipFill>
        <p:spPr>
          <a:xfrm>
            <a:off x="2057400" y="304920"/>
            <a:ext cx="1066320" cy="101376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457200" y="2538360"/>
            <a:ext cx="8305560" cy="178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AUTONOMOUS PROJECT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UPM-SDPR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1164240" y="4623840"/>
            <a:ext cx="6815160" cy="132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3"/>
          <p:cNvSpPr/>
          <p:nvPr/>
        </p:nvSpPr>
        <p:spPr>
          <a:xfrm>
            <a:off x="228600" y="4038480"/>
            <a:ext cx="8915040" cy="21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Faculty of Engineering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Institute of Advanced Technology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Universiti Putra Malaysia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43400 UPM Serdang, Selangor Darul Ehsan, Malaysia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0" y="4572360"/>
            <a:ext cx="9143640" cy="22852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9" name="CustomShape 2"/>
          <p:cNvSpPr/>
          <p:nvPr/>
        </p:nvSpPr>
        <p:spPr>
          <a:xfrm>
            <a:off x="537120" y="5093280"/>
            <a:ext cx="566208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r">
              <a:lnSpc>
                <a:spcPct val="90000"/>
              </a:lnSpc>
            </a:pPr>
            <a:r>
              <a:rPr b="1" lang="en-US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Team Member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Line 3"/>
          <p:cNvSpPr/>
          <p:nvPr/>
        </p:nvSpPr>
        <p:spPr>
          <a:xfrm flipV="1">
            <a:off x="6289920" y="5263920"/>
            <a:ext cx="360" cy="914400"/>
          </a:xfrm>
          <a:prstGeom prst="line">
            <a:avLst/>
          </a:prstGeom>
          <a:ln w="19080">
            <a:solidFill>
              <a:schemeClr val="bg1">
                <a:alpha val="8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42" name="Table 5"/>
          <p:cNvGraphicFramePr/>
          <p:nvPr/>
        </p:nvGraphicFramePr>
        <p:xfrm>
          <a:off x="847440" y="342000"/>
          <a:ext cx="7449120" cy="3969720"/>
        </p:xfrm>
        <a:graphic>
          <a:graphicData uri="http://schemas.openxmlformats.org/drawingml/2006/table">
            <a:tbl>
              <a:tblPr/>
              <a:tblGrid>
                <a:gridCol w="3337560"/>
                <a:gridCol w="1830960"/>
                <a:gridCol w="2280600"/>
              </a:tblGrid>
              <a:tr h="401400">
                <a:tc gridSpan="3"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Team Mechanization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420480"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Researcher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Position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Research Area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853200">
                <a:tc>
                  <a:txBody>
                    <a:bodyPr lIns="109440" rIns="10944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Dr. Muhamad Saufi Mohd Kassim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lecturer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Mechanization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20480">
                <a:tc>
                  <a:txBody>
                    <a:bodyPr lIns="109440" rIns="10944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Dr. Hazreen Haizi Harith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Lecturer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Mechanization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611280">
                <a:tc>
                  <a:txBody>
                    <a:bodyPr lIns="109440" rIns="10944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Prof. Madya Dr. Nazmi Mat Nawi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Lecturer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Mechanization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20480">
                <a:tc>
                  <a:txBody>
                    <a:bodyPr lIns="109440" rIns="10944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Muhammad Farhan Mustafa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Vacuum System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420480">
                <a:tc>
                  <a:txBody>
                    <a:bodyPr lIns="109440" rIns="10944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Mohd Ruzaimi Mohd Ariffin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Tractor (Grabber)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21920">
                <a:tc>
                  <a:txBody>
                    <a:bodyPr lIns="109440" rIns="10944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9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Hassan Qassim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109440" rIns="10944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9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Tractor (Grabber)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09440" marR="109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4" descr=""/>
          <p:cNvPicPr/>
          <p:nvPr/>
        </p:nvPicPr>
        <p:blipFill>
          <a:blip r:embed="rId1"/>
          <a:stretch/>
        </p:blipFill>
        <p:spPr>
          <a:xfrm>
            <a:off x="0" y="2880"/>
            <a:ext cx="9143640" cy="6852240"/>
          </a:xfrm>
          <a:prstGeom prst="rect">
            <a:avLst/>
          </a:prstGeom>
          <a:ln>
            <a:noFill/>
          </a:ln>
        </p:spPr>
      </p:pic>
      <p:sp>
        <p:nvSpPr>
          <p:cNvPr id="144" name="CustomShape 1"/>
          <p:cNvSpPr/>
          <p:nvPr/>
        </p:nvSpPr>
        <p:spPr>
          <a:xfrm>
            <a:off x="0" y="3657600"/>
            <a:ext cx="9143640" cy="114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Terima Kasih | </a:t>
            </a:r>
            <a:r>
              <a:rPr b="0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Thank You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240120" y="4892040"/>
            <a:ext cx="8661240" cy="1645560"/>
          </a:xfrm>
          <a:prstGeom prst="rect">
            <a:avLst/>
          </a:prstGeom>
          <a:solidFill>
            <a:srgbClr val="262626"/>
          </a:solidFill>
          <a:ln w="12708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2"/>
          <p:cNvSpPr/>
          <p:nvPr/>
        </p:nvSpPr>
        <p:spPr>
          <a:xfrm>
            <a:off x="538920" y="5091840"/>
            <a:ext cx="5613120" cy="12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r">
              <a:lnSpc>
                <a:spcPct val="90000"/>
              </a:lnSpc>
            </a:pPr>
            <a:r>
              <a:rPr b="1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title: Autonomous Robot Loose Fruit Collector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90000"/>
              </a:lnSpc>
            </a:pPr>
            <a:r>
              <a:rPr b="1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(Model)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Picture 12" descr=""/>
          <p:cNvPicPr/>
          <p:nvPr/>
        </p:nvPicPr>
        <p:blipFill>
          <a:blip r:embed="rId1"/>
          <a:srcRect l="0" t="6332" r="0" b="0"/>
          <a:stretch/>
        </p:blipFill>
        <p:spPr>
          <a:xfrm>
            <a:off x="240120" y="320040"/>
            <a:ext cx="8661240" cy="4461840"/>
          </a:xfrm>
          <a:prstGeom prst="rect">
            <a:avLst/>
          </a:prstGeom>
          <a:ln>
            <a:noFill/>
          </a:ln>
        </p:spPr>
      </p:pic>
      <p:sp>
        <p:nvSpPr>
          <p:cNvPr id="86" name="Line 3"/>
          <p:cNvSpPr/>
          <p:nvPr/>
        </p:nvSpPr>
        <p:spPr>
          <a:xfrm flipV="1">
            <a:off x="6289920" y="5263920"/>
            <a:ext cx="360" cy="914400"/>
          </a:xfrm>
          <a:prstGeom prst="line">
            <a:avLst/>
          </a:prstGeom>
          <a:ln w="19080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4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1229760" y="152640"/>
            <a:ext cx="6918480" cy="83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Project title: Autonomous Robot Loose Fruit Collector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1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Progress Plans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0" name="Picture 3" descr=""/>
          <p:cNvPicPr/>
          <p:nvPr/>
        </p:nvPicPr>
        <p:blipFill>
          <a:blip r:embed="rId1"/>
          <a:stretch/>
        </p:blipFill>
        <p:spPr>
          <a:xfrm>
            <a:off x="304920" y="3597480"/>
            <a:ext cx="3186000" cy="1688760"/>
          </a:xfrm>
          <a:prstGeom prst="rect">
            <a:avLst/>
          </a:prstGeom>
          <a:ln>
            <a:noFill/>
          </a:ln>
        </p:spPr>
      </p:pic>
      <p:pic>
        <p:nvPicPr>
          <p:cNvPr id="91" name="Picture 6" descr=""/>
          <p:cNvPicPr/>
          <p:nvPr/>
        </p:nvPicPr>
        <p:blipFill>
          <a:blip r:embed="rId2"/>
          <a:stretch/>
        </p:blipFill>
        <p:spPr>
          <a:xfrm>
            <a:off x="275040" y="5331960"/>
            <a:ext cx="3186000" cy="1307880"/>
          </a:xfrm>
          <a:prstGeom prst="rect">
            <a:avLst/>
          </a:prstGeom>
          <a:ln>
            <a:noFill/>
          </a:ln>
        </p:spPr>
      </p:pic>
      <p:pic>
        <p:nvPicPr>
          <p:cNvPr id="92" name="Picture 11" descr=""/>
          <p:cNvPicPr/>
          <p:nvPr/>
        </p:nvPicPr>
        <p:blipFill>
          <a:blip r:embed="rId3"/>
          <a:stretch/>
        </p:blipFill>
        <p:spPr>
          <a:xfrm>
            <a:off x="576360" y="1739880"/>
            <a:ext cx="2583360" cy="168876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402840" y="1168560"/>
            <a:ext cx="29304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Stage 1/3: Autonomous Robot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3160080" y="1162080"/>
            <a:ext cx="316656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Stage 2/3: Vacuum Custom Design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5"/>
          <p:cNvSpPr/>
          <p:nvPr/>
        </p:nvSpPr>
        <p:spPr>
          <a:xfrm>
            <a:off x="6203520" y="1177560"/>
            <a:ext cx="29700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Stage 3/3: Loose Fruit Detection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Picture 8" descr=""/>
          <p:cNvPicPr/>
          <p:nvPr/>
        </p:nvPicPr>
        <p:blipFill>
          <a:blip r:embed="rId4"/>
          <a:stretch/>
        </p:blipFill>
        <p:spPr>
          <a:xfrm>
            <a:off x="4002840" y="1553400"/>
            <a:ext cx="1872720" cy="1688760"/>
          </a:xfrm>
          <a:prstGeom prst="rect">
            <a:avLst/>
          </a:prstGeom>
          <a:ln>
            <a:noFill/>
          </a:ln>
        </p:spPr>
      </p:pic>
      <p:pic>
        <p:nvPicPr>
          <p:cNvPr id="97" name="Picture 9" descr=""/>
          <p:cNvPicPr/>
          <p:nvPr/>
        </p:nvPicPr>
        <p:blipFill>
          <a:blip r:embed="rId5"/>
          <a:stretch/>
        </p:blipFill>
        <p:spPr>
          <a:xfrm>
            <a:off x="4047480" y="3387600"/>
            <a:ext cx="2005920" cy="1589400"/>
          </a:xfrm>
          <a:prstGeom prst="rect">
            <a:avLst/>
          </a:prstGeom>
          <a:ln>
            <a:noFill/>
          </a:ln>
        </p:spPr>
      </p:pic>
      <p:pic>
        <p:nvPicPr>
          <p:cNvPr id="98" name="Picture 10" descr=""/>
          <p:cNvPicPr/>
          <p:nvPr/>
        </p:nvPicPr>
        <p:blipFill>
          <a:blip r:embed="rId6"/>
          <a:stretch/>
        </p:blipFill>
        <p:spPr>
          <a:xfrm>
            <a:off x="4143960" y="4977360"/>
            <a:ext cx="1731960" cy="1727640"/>
          </a:xfrm>
          <a:prstGeom prst="rect">
            <a:avLst/>
          </a:prstGeom>
          <a:ln>
            <a:noFill/>
          </a:ln>
        </p:spPr>
      </p:pic>
      <p:pic>
        <p:nvPicPr>
          <p:cNvPr id="99" name="Picture 16" descr=""/>
          <p:cNvPicPr/>
          <p:nvPr/>
        </p:nvPicPr>
        <p:blipFill>
          <a:blip r:embed="rId7"/>
          <a:stretch/>
        </p:blipFill>
        <p:spPr>
          <a:xfrm>
            <a:off x="6629400" y="1642320"/>
            <a:ext cx="2224440" cy="1383120"/>
          </a:xfrm>
          <a:prstGeom prst="rect">
            <a:avLst/>
          </a:prstGeom>
          <a:ln>
            <a:noFill/>
          </a:ln>
        </p:spPr>
      </p:pic>
      <p:pic>
        <p:nvPicPr>
          <p:cNvPr id="100" name="Picture 17" descr=""/>
          <p:cNvPicPr/>
          <p:nvPr/>
        </p:nvPicPr>
        <p:blipFill>
          <a:blip r:embed="rId8"/>
          <a:stretch/>
        </p:blipFill>
        <p:spPr>
          <a:xfrm>
            <a:off x="6661440" y="3304440"/>
            <a:ext cx="2224440" cy="1589400"/>
          </a:xfrm>
          <a:prstGeom prst="rect">
            <a:avLst/>
          </a:prstGeom>
          <a:ln>
            <a:noFill/>
          </a:ln>
        </p:spPr>
      </p:pic>
      <p:pic>
        <p:nvPicPr>
          <p:cNvPr id="101" name="Picture 18" descr=""/>
          <p:cNvPicPr/>
          <p:nvPr/>
        </p:nvPicPr>
        <p:blipFill>
          <a:blip r:embed="rId9"/>
          <a:stretch/>
        </p:blipFill>
        <p:spPr>
          <a:xfrm>
            <a:off x="6671520" y="5154480"/>
            <a:ext cx="2224440" cy="1485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 1"/>
          <p:cNvSpPr/>
          <p:nvPr/>
        </p:nvSpPr>
        <p:spPr>
          <a:xfrm>
            <a:off x="0" y="272160"/>
            <a:ext cx="9141480" cy="360"/>
          </a:xfrm>
          <a:prstGeom prst="line">
            <a:avLst/>
          </a:prstGeom>
          <a:ln w="5076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2"/>
          <p:cNvSpPr/>
          <p:nvPr/>
        </p:nvSpPr>
        <p:spPr>
          <a:xfrm>
            <a:off x="0" y="368640"/>
            <a:ext cx="9143640" cy="1735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3"/>
          <p:cNvSpPr/>
          <p:nvPr/>
        </p:nvSpPr>
        <p:spPr>
          <a:xfrm>
            <a:off x="394560" y="489600"/>
            <a:ext cx="8354520" cy="93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90000"/>
              </a:lnSpc>
            </a:pPr>
            <a:r>
              <a:rPr b="1" lang="en-US" sz="4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Full Schedule : Status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Line 4"/>
          <p:cNvSpPr/>
          <p:nvPr/>
        </p:nvSpPr>
        <p:spPr>
          <a:xfrm>
            <a:off x="3543120" y="1479600"/>
            <a:ext cx="2057400" cy="360"/>
          </a:xfrm>
          <a:prstGeom prst="line">
            <a:avLst/>
          </a:prstGeom>
          <a:ln w="19080">
            <a:solidFill>
              <a:schemeClr val="bg1">
                <a:alpha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5"/>
          <p:cNvSpPr/>
          <p:nvPr/>
        </p:nvSpPr>
        <p:spPr>
          <a:xfrm>
            <a:off x="0" y="2201400"/>
            <a:ext cx="9141480" cy="360"/>
          </a:xfrm>
          <a:prstGeom prst="line">
            <a:avLst/>
          </a:prstGeom>
          <a:ln w="5076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07" name="Table 6"/>
          <p:cNvGraphicFramePr/>
          <p:nvPr/>
        </p:nvGraphicFramePr>
        <p:xfrm>
          <a:off x="240120" y="2786400"/>
          <a:ext cx="8622360" cy="3279600"/>
        </p:xfrm>
        <a:graphic>
          <a:graphicData uri="http://schemas.openxmlformats.org/drawingml/2006/table">
            <a:tbl>
              <a:tblPr/>
              <a:tblGrid>
                <a:gridCol w="2692440"/>
                <a:gridCol w="1306080"/>
                <a:gridCol w="1306080"/>
                <a:gridCol w="922680"/>
                <a:gridCol w="869400"/>
                <a:gridCol w="1525680"/>
              </a:tblGrid>
              <a:tr h="215280">
                <a:tc rowSpan="2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Stage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Status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rowSpan="2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Target of Completion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(2021)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402840">
                <a:tc v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Purchasing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Assemble and Design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Testing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View by SDPR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 vMerge="1">
                  <a:tcPr>
                    <a:solidFill>
                      <a:srgbClr val="729fcf"/>
                    </a:solidFill>
                  </a:tcPr>
                </a:tc>
              </a:tr>
              <a:tr h="59040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Design, Test and verify of Autonomous Robot for outdoor environment navigation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✔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March - May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0284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Develop, test and verify   of palm oil loose fruit detection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✔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✔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March - April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40284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Design, test and verify of Vacuum System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✔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March - May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21528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Integration of ARLFC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June - July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21528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Field Testing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July - Sept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21528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Modification/Verification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July - November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21528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POC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November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04280">
                <a:tc>
                  <a:txBody>
                    <a:bodyPr lIns="52560" rIns="52560" tIns="0" bIns="0"/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Completion of ARLFC (deployed and delivered)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gridSpan="4"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xBody>
                    <a:bodyPr lIns="52560" rIns="52560" tIns="0" bIns="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2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December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52560" marR="525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5454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0" y="0"/>
            <a:ext cx="9141480" cy="685764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2"/>
          <p:cNvSpPr/>
          <p:nvPr/>
        </p:nvSpPr>
        <p:spPr>
          <a:xfrm>
            <a:off x="5016240" y="933120"/>
            <a:ext cx="3665520" cy="17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 Parallel Project!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title: Automatic Tractor Grabber for Palm oil Plantation 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Picture 6" descr=""/>
          <p:cNvPicPr/>
          <p:nvPr/>
        </p:nvPicPr>
        <p:blipFill>
          <a:blip r:embed="rId1"/>
          <a:srcRect l="23515" t="0" r="38962" b="0"/>
          <a:stretch/>
        </p:blipFill>
        <p:spPr>
          <a:xfrm>
            <a:off x="293760" y="573840"/>
            <a:ext cx="3827160" cy="5710320"/>
          </a:xfrm>
          <a:prstGeom prst="rect">
            <a:avLst/>
          </a:prstGeom>
          <a:ln>
            <a:noFill/>
          </a:ln>
        </p:spPr>
      </p:pic>
      <p:sp>
        <p:nvSpPr>
          <p:cNvPr id="111" name="Line 3"/>
          <p:cNvSpPr/>
          <p:nvPr/>
        </p:nvSpPr>
        <p:spPr>
          <a:xfrm>
            <a:off x="4572000" y="1417320"/>
            <a:ext cx="360" cy="4023360"/>
          </a:xfrm>
          <a:prstGeom prst="line">
            <a:avLst/>
          </a:prstGeom>
          <a:ln w="158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4"/>
          <p:cNvSpPr/>
          <p:nvPr/>
        </p:nvSpPr>
        <p:spPr>
          <a:xfrm>
            <a:off x="5016240" y="2894400"/>
            <a:ext cx="3665520" cy="32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90000"/>
              </a:lnSpc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WORKING CONCEPT/PRINCIPLE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Modify the existing tractor grabber (cost)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Apply proportional controller system to existing manual grabber without modifying existing system(Estimate hybrid mechanization system)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Assemble and install outdoor camera system for applying bunches image detection method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Type of Product – POC,  Period – 6-12 months and Estimation Cost - RM100k – RM150k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5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5454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0" y="0"/>
            <a:ext cx="9141480" cy="685764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2"/>
          <p:cNvSpPr/>
          <p:nvPr/>
        </p:nvSpPr>
        <p:spPr>
          <a:xfrm>
            <a:off x="5016240" y="933120"/>
            <a:ext cx="3665520" cy="17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 Parallel Project!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title: Autonomous Fertilizer ATV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Status: Collecting Data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Picture 3" descr=""/>
          <p:cNvPicPr/>
          <p:nvPr/>
        </p:nvPicPr>
        <p:blipFill>
          <a:blip r:embed="rId1"/>
          <a:srcRect l="18745" t="0" r="14240" b="0"/>
          <a:stretch/>
        </p:blipFill>
        <p:spPr>
          <a:xfrm>
            <a:off x="293760" y="573840"/>
            <a:ext cx="3827160" cy="5710320"/>
          </a:xfrm>
          <a:prstGeom prst="rect">
            <a:avLst/>
          </a:prstGeom>
          <a:ln>
            <a:noFill/>
          </a:ln>
        </p:spPr>
      </p:pic>
      <p:sp>
        <p:nvSpPr>
          <p:cNvPr id="117" name="Line 3"/>
          <p:cNvSpPr/>
          <p:nvPr/>
        </p:nvSpPr>
        <p:spPr>
          <a:xfrm>
            <a:off x="4572000" y="1417320"/>
            <a:ext cx="360" cy="4023360"/>
          </a:xfrm>
          <a:prstGeom prst="line">
            <a:avLst/>
          </a:prstGeom>
          <a:ln w="158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4"/>
          <p:cNvSpPr/>
          <p:nvPr/>
        </p:nvSpPr>
        <p:spPr>
          <a:xfrm>
            <a:off x="5016240" y="2894400"/>
            <a:ext cx="3665520" cy="32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90000"/>
              </a:lnSpc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WORKING CONCEPT/PRINCIPLE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Modify the existing ATV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Apply autonomous system (outdoor navigation)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Apply detection system (outdoor detection)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Assemble autonomous fertilizer arm system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Type of Product – POC,  Period – 6-12 months and Estimation Cost – RM400k – RM500k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5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5454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0"/>
            <a:ext cx="9141480" cy="685764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2"/>
          <p:cNvSpPr/>
          <p:nvPr/>
        </p:nvSpPr>
        <p:spPr>
          <a:xfrm>
            <a:off x="5916600" y="433080"/>
            <a:ext cx="2790720" cy="110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>
              <a:lnSpc>
                <a:spcPct val="90000"/>
              </a:lnSpc>
            </a:pPr>
            <a:r>
              <a:rPr b="1" lang="en-US" sz="1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Future Project: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1" lang="en-US" sz="1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Project title: Autonomous Harvester UGV 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Picture 8" descr=""/>
          <p:cNvPicPr/>
          <p:nvPr/>
        </p:nvPicPr>
        <p:blipFill>
          <a:blip r:embed="rId1"/>
          <a:srcRect l="9240" t="0" r="15889" b="0"/>
          <a:stretch/>
        </p:blipFill>
        <p:spPr>
          <a:xfrm>
            <a:off x="300600" y="631080"/>
            <a:ext cx="2838960" cy="5495040"/>
          </a:xfrm>
          <a:prstGeom prst="rect">
            <a:avLst/>
          </a:prstGeom>
          <a:ln>
            <a:noFill/>
          </a:ln>
        </p:spPr>
      </p:pic>
      <p:pic>
        <p:nvPicPr>
          <p:cNvPr id="123" name="Picture 5" descr=""/>
          <p:cNvPicPr/>
          <p:nvPr/>
        </p:nvPicPr>
        <p:blipFill>
          <a:blip r:embed="rId2"/>
          <a:srcRect l="25773" t="0" r="0" b="0"/>
          <a:stretch/>
        </p:blipFill>
        <p:spPr>
          <a:xfrm>
            <a:off x="3271320" y="631080"/>
            <a:ext cx="1988640" cy="2678760"/>
          </a:xfrm>
          <a:prstGeom prst="rect">
            <a:avLst/>
          </a:prstGeom>
          <a:ln>
            <a:noFill/>
          </a:ln>
        </p:spPr>
      </p:pic>
      <p:pic>
        <p:nvPicPr>
          <p:cNvPr id="124" name="Picture 6" descr=""/>
          <p:cNvPicPr/>
          <p:nvPr/>
        </p:nvPicPr>
        <p:blipFill>
          <a:blip r:embed="rId3"/>
          <a:srcRect l="27929" t="0" r="30511" b="0"/>
          <a:stretch/>
        </p:blipFill>
        <p:spPr>
          <a:xfrm>
            <a:off x="3271320" y="3447360"/>
            <a:ext cx="1988640" cy="2678760"/>
          </a:xfrm>
          <a:prstGeom prst="rect">
            <a:avLst/>
          </a:prstGeom>
          <a:ln>
            <a:noFill/>
          </a:ln>
        </p:spPr>
      </p:pic>
      <p:sp>
        <p:nvSpPr>
          <p:cNvPr id="125" name="Line 3"/>
          <p:cNvSpPr/>
          <p:nvPr/>
        </p:nvSpPr>
        <p:spPr>
          <a:xfrm>
            <a:off x="5588280" y="1417320"/>
            <a:ext cx="360" cy="4023360"/>
          </a:xfrm>
          <a:prstGeom prst="line">
            <a:avLst/>
          </a:prstGeom>
          <a:ln w="1584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4"/>
          <p:cNvSpPr/>
          <p:nvPr/>
        </p:nvSpPr>
        <p:spPr>
          <a:xfrm>
            <a:off x="5744160" y="1777320"/>
            <a:ext cx="3241800" cy="485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90000"/>
              </a:lnSpc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WORKING CONCEPT/PRINCIPLE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MAJOR MODIFICATION of existing UGV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Apply autonomous system (outdoor navigation)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Apply detection system (outdoor detection)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Assemble autonomous cutter and collector system (CUSTOM DESIGNS)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(SHORT TERM) type of Product – POC,  Period – 6-12 months and Estimation Cost – RM400k – RM500k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4200" indent="-228240">
              <a:lnSpc>
                <a:spcPct val="90000"/>
              </a:lnSpc>
              <a:buClr>
                <a:srgbClr val="ffffff"/>
              </a:buClr>
              <a:buFont typeface="Arial"/>
              <a:buChar char="•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(LONG TERM) type of Product – POC,  Period – 30-36 months and Estimation Cost – RM1.5M – RM2M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8680" indent="-228240">
              <a:lnSpc>
                <a:spcPct val="9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RnD GRANT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8680" indent="-228240">
              <a:lnSpc>
                <a:spcPct val="9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MORE EXPERTS MEMBER (MECHANIZATION)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28680" indent="-228240">
              <a:lnSpc>
                <a:spcPct val="9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NEW DESIGN OF UGV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5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0" y="0"/>
            <a:ext cx="3490200" cy="685764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2"/>
          <p:cNvSpPr/>
          <p:nvPr/>
        </p:nvSpPr>
        <p:spPr>
          <a:xfrm>
            <a:off x="628560" y="811080"/>
            <a:ext cx="2501280" cy="540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Team Member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3490560" y="0"/>
            <a:ext cx="106200" cy="685764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4"/>
          <p:cNvSpPr/>
          <p:nvPr/>
        </p:nvSpPr>
        <p:spPr>
          <a:xfrm>
            <a:off x="4089240" y="635040"/>
            <a:ext cx="4559040" cy="187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</a:pPr>
            <a:r>
              <a:rPr b="1" lang="en-US" sz="2400" spc="-1" strike="noStrike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Team Leader SDPR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 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Dr Harikrishna Kulaveerasingam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Hj. Ahmad Zamri Md Yusof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Dr. Mohd Zulfahmi Mohd Yusoff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3703680" y="2590920"/>
            <a:ext cx="5211360" cy="359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90000"/>
              </a:lnSpc>
            </a:pPr>
            <a:r>
              <a:rPr b="1" lang="en-US" sz="2400" spc="-1" strike="noStrike">
                <a:solidFill>
                  <a:srgbClr val="4f6228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Team Leader UPM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Assoc. Prof. Ts. Dr. Wan Zuha Wan Hasan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(RISE MOSTI PROGRAM UPM-SDPR)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Advisor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Prof. Ir. Dr Mohd Zainal Abidin Abd Kadir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Prof Madya Dr Norhafiz Azis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Times New Roman"/>
              </a:rPr>
              <a:t>Prof Madya Dr Suhaidi Shafie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283680" y="4633560"/>
            <a:ext cx="8578800" cy="1843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4" name="CustomShape 2"/>
          <p:cNvSpPr/>
          <p:nvPr/>
        </p:nvSpPr>
        <p:spPr>
          <a:xfrm>
            <a:off x="394560" y="4756680"/>
            <a:ext cx="8354520" cy="93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/>
          <a:p>
            <a:pPr algn="ctr">
              <a:lnSpc>
                <a:spcPct val="90000"/>
              </a:lnSpc>
            </a:pPr>
            <a:r>
              <a:rPr b="1" lang="en-US" sz="4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Team Member</a:t>
            </a:r>
            <a:endParaRPr b="0" lang="en-US" sz="248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Line 3"/>
          <p:cNvSpPr/>
          <p:nvPr/>
        </p:nvSpPr>
        <p:spPr>
          <a:xfrm>
            <a:off x="1657080" y="5738400"/>
            <a:ext cx="5829480" cy="360"/>
          </a:xfrm>
          <a:prstGeom prst="line">
            <a:avLst/>
          </a:prstGeom>
          <a:ln w="22320">
            <a:solidFill>
              <a:srgbClr val="d9d9d9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4"/>
          <p:cNvSpPr/>
          <p:nvPr/>
        </p:nvSpPr>
        <p:spPr>
          <a:xfrm>
            <a:off x="2788200" y="1214640"/>
            <a:ext cx="324180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37" name="Table 5"/>
          <p:cNvGraphicFramePr/>
          <p:nvPr/>
        </p:nvGraphicFramePr>
        <p:xfrm>
          <a:off x="240120" y="655560"/>
          <a:ext cx="8622360" cy="3301560"/>
        </p:xfrm>
        <a:graphic>
          <a:graphicData uri="http://schemas.openxmlformats.org/drawingml/2006/table">
            <a:tbl>
              <a:tblPr/>
              <a:tblGrid>
                <a:gridCol w="3711960"/>
                <a:gridCol w="1746360"/>
                <a:gridCol w="3164040"/>
              </a:tblGrid>
              <a:tr h="280080">
                <a:tc gridSpan="3"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1" lang="en-US" sz="12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Team Autonomous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Researcher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Position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Research Area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Dr Hafiz Rashidi@Harun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lecturer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Robotic/Image Processing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497160">
                <a:tc>
                  <a:txBody>
                    <a:bodyPr lIns="75600" rIns="756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Dr Luthffi Idzhar Ismail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Lecturer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Robotic/ROS System/Navigation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430200">
                <a:tc>
                  <a:txBody>
                    <a:bodyPr lIns="75600" rIns="75600" tIns="0" bIns="0"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Khairul Izwan Kamsani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 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Robotic/AI 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Alireza Ahmadi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Robotic/Object Detection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Ahmed Fareed Japar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Postgraduate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Robotic/ROS System/Navigation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Muhammad Nasih Ulwan Abd Wahab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Mobile Robot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Ahmad Afiq Mustaqim Mohd Radzi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Mobile Robot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299160">
                <a:tc>
                  <a:txBody>
                    <a:bodyPr lIns="75600" rIns="75600" tIns="0" bIns="0"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b="1" lang="en-US" sz="13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Muhammad Syahir Bin Zamasry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Undergraduate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 lIns="75600" rIns="75600" tIns="0" bIns="0"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b="0" lang="en-US" sz="13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Mobile Robot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75600" marR="7560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LibreOffice/5.1.6.2$Linux_X86_64 LibreOffice_project/10m0$Build-2</Application>
  <Words>594</Words>
  <Paragraphs>155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2021-01-14T05:33:46Z</dcterms:created>
  <dc:creator>WAN ZUHA BIN WAN HASAN</dc:creator>
  <dc:description/>
  <dc:language>en-US</dc:language>
  <cp:lastModifiedBy/>
  <dcterms:modified xsi:type="dcterms:W3CDTF">2021-01-28T12:15:45Z</dcterms:modified>
  <cp:revision>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